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6" r:id="rId9"/>
    <p:sldId id="265" r:id="rId10"/>
    <p:sldId id="26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1931B5-C0CA-4F02-8608-5DE51EF0B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F4844D-4E51-4C48-83AB-0D82D0A03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385F5C-C223-4F8F-B1AE-C1F86F37B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06EFA2-8079-4F73-B7B8-B3EF47021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763511-44B0-42FF-836E-12F317EF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4547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F361A-C4B2-47C8-BB0C-8C34F4F9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1CA0F7-6337-4B1A-995F-E7181D6A7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56EA4A-6F9E-42E7-95BD-E75C1EFB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F6E2DE-935D-46CF-9B32-D9B94BFB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C4C932-B363-47C5-844F-E20463E49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516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6CA79A-DE0D-41F8-BC00-68A08942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F2A7068-FF79-40D9-8B47-E14E2F982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D4BEA6-017E-46FF-B604-2CAE2FDD1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1CFE47-D571-45FB-811A-898D276B2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6614F5-D693-4BD3-BCDC-030D7559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59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1358F-4324-40EC-BC71-138F1D33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C444CE-4AE2-48E7-85CF-7226F2D59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723319F-F898-46FE-9F0F-23C74092F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9908AAA-CCE7-4DEC-A992-E7B19C59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07F3A7-20A9-4B0D-BB7F-9FFD32023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0AAA014-552C-4382-A654-4A3D46BE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265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D871D-42D0-4679-B51B-D9CB1A847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F16AA3-EFAC-40C7-92D8-05397D2A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7A93725-6D13-4B17-8A7E-FFE0EB292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8EBD1C-F5FD-4557-A6B1-27F47134F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42F57FB-B79A-45F9-BF37-F65EE31DF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BF45093-2FF5-4BE1-B44C-0274433B1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4641BB8-3C86-4C59-AD69-AE56874B7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DE0A9E0-197D-483D-8F75-21FD61B8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703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3C42FE-C381-4B8B-A17D-593E5417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4BC9CA4-2CEE-4CCE-B28F-104BB8173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AEF514F-BEE0-44DF-A63B-435E57CD7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A2F34C0-7B42-429E-9B11-639D17723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896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58C5247-520F-46E4-8754-A78370C4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973BE29-800D-45D7-94FD-90BEA4CA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8F9A156-45C1-4818-9D4A-4E4F008E4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855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526BD-ECA7-41DF-BA90-9D0DCA736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2A6678-1632-407B-8FA0-06ED201D2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0FC19B1-C274-4F53-B835-C9841BA15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9F486E-9E44-484A-B542-04CCA1C1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8691D4-31AF-4BA6-B583-8983D98FC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8B1423D-5475-407A-B6B8-C5C5FEB4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471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DDBE0F-9423-4575-9D3F-C5A99028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02FD7B-5E6E-4CB9-9B73-C833DEEEF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76758B2-7BB7-4FFB-B504-4BFEFE6B3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113F587-9EBF-4700-A7C9-18420408B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935721B-2996-4B26-907B-42DB448F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3F22EC-8530-4FF0-AD3D-ADEC059EF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240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FE4A7-E342-4B5F-8E7B-48C0C1E9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862973B-53C2-4F31-8F8E-F7149DCDE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827E0B-A196-41A9-B286-70B750D96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58F017-4ABA-43BA-9583-F37BD9710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F2B2C5-5391-4B5A-BA71-67F47D356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6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0C27770-969B-4847-B4DF-49875732D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16801C5-FC36-4C0F-B73B-5048941B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BA6C6F-62CF-41D5-BDA7-323367F20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D2DBB6-3382-4C01-858C-14ECB0B8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F5F5C6-FA0E-49E9-80A8-DED2E4C6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050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6AA0D14-82D8-4C9A-81E7-5DCD98D67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ADBAFF5-D1C4-45E4-9752-7B9BD0893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B3B0BB-813C-45FE-ACF6-F43F56CD3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02004-16DD-48F8-8933-8ECDF853959E}" type="datetimeFigureOut">
              <a:rPr lang="da-DK" smtClean="0"/>
              <a:t>26-09-2022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F2975F-A23E-4C06-A762-8997D09F0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22A418-F50B-49E2-9F69-1C0CD5443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C9FA0-59A2-4A70-83A6-99C9947143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693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over og regler">
            <a:extLst>
              <a:ext uri="{FF2B5EF4-FFF2-40B4-BE49-F238E27FC236}">
                <a16:creationId xmlns:a16="http://schemas.microsoft.com/office/drawing/2014/main" id="{4405B7C9-0CF1-4354-A93A-CAA8DB054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128" y="3312175"/>
            <a:ext cx="5356152" cy="321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755B2E1-13B5-450D-B79D-1C3B5D172F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Kræver det en tilladelse af etablere solceller?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8B3002D-588C-438D-9A0E-A93225DCB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91140"/>
            <a:ext cx="9144000" cy="1655762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dirty="0"/>
              <a:t>Bygningsreglementets bestemmelser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dirty="0"/>
              <a:t>Planbestemmelsernes opmærksomhedspunkter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dirty="0"/>
              <a:t>Hvornår skal I søge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dirty="0"/>
              <a:t>Solcellerne</a:t>
            </a:r>
          </a:p>
        </p:txBody>
      </p:sp>
    </p:spTree>
    <p:extLst>
      <p:ext uri="{BB962C8B-B14F-4D97-AF65-F5344CB8AC3E}">
        <p14:creationId xmlns:p14="http://schemas.microsoft.com/office/powerpoint/2010/main" val="31455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F800CA-FEB1-4BAF-9128-EE0BD8958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Bygningsreglementets regler (BR18)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D7AEB1-6EB9-48C3-BD19-3A2BD53E8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da-DK" dirty="0"/>
              <a:t>Når I ønsker at lægge solceller på taget af enfamiliehuse, sekundær bebyggelse mm., skal I som udgangspunkt ikke have byggetilladelse. Dog skal bestemmelserne i det gældende bygningsreglement overholdes, i forhold til bygningers højde og det skrå højdegrænseplan mod skel og nabo</a:t>
            </a:r>
          </a:p>
          <a:p>
            <a:r>
              <a:rPr lang="da-DK" dirty="0"/>
              <a:t>Solcelleanlæg eller solfangere i det fri, der er hævet</a:t>
            </a:r>
            <a:br>
              <a:rPr lang="da-DK" dirty="0"/>
            </a:br>
            <a:r>
              <a:rPr lang="da-DK" dirty="0"/>
              <a:t>mere end 0,30 m fra terræn, skal overholde </a:t>
            </a:r>
            <a:br>
              <a:rPr lang="da-DK" dirty="0"/>
            </a:br>
            <a:r>
              <a:rPr lang="da-DK" dirty="0"/>
              <a:t>BR18 §179 om højde- og afstandskrav</a:t>
            </a:r>
          </a:p>
          <a:p>
            <a:r>
              <a:rPr lang="da-DK" dirty="0"/>
              <a:t>Bygningsreglementet regulere ikke </a:t>
            </a:r>
            <a:br>
              <a:rPr lang="da-DK" dirty="0"/>
            </a:br>
            <a:r>
              <a:rPr lang="da-DK" dirty="0"/>
              <a:t>erhvervsbygninger, rækkehuse, etagebyggeri mfl. </a:t>
            </a:r>
            <a:br>
              <a:rPr lang="da-DK" dirty="0"/>
            </a:br>
            <a:r>
              <a:rPr lang="da-DK" dirty="0"/>
              <a:t>se kap. 8 </a:t>
            </a:r>
          </a:p>
        </p:txBody>
      </p:sp>
      <p:pic>
        <p:nvPicPr>
          <p:cNvPr id="4100" name="Picture 4" descr="Bygningsreglementet PDF Gratis download">
            <a:extLst>
              <a:ext uri="{FF2B5EF4-FFF2-40B4-BE49-F238E27FC236}">
                <a16:creationId xmlns:a16="http://schemas.microsoft.com/office/drawing/2014/main" id="{FB805BE7-D3E3-4745-B0DB-DE0761A723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4836" r="70155"/>
          <a:stretch/>
        </p:blipFill>
        <p:spPr bwMode="auto">
          <a:xfrm>
            <a:off x="8839200" y="3429000"/>
            <a:ext cx="2729023" cy="292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28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lt det man gerne må ! - Om regler og tilsyneladende lovmæssigheder i –  Kunstnerfarver.dk">
            <a:extLst>
              <a:ext uri="{FF2B5EF4-FFF2-40B4-BE49-F238E27FC236}">
                <a16:creationId xmlns:a16="http://schemas.microsoft.com/office/drawing/2014/main" id="{5F40F967-B3F9-4642-B454-3A8B56188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096" y="3839682"/>
            <a:ext cx="60198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190BF4-C86B-4BFD-8EB1-26E8459BA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Hvis der er en lokalplan, byplanvedtægt eller servitut mm.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E92971-A336-4518-B456-AB3A2B7EB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 mange lokalplaner, byplanvedtægter og deklarationer er der bestemmelser vedrørende bygningers ydre. Bestemmelserne kan angive f.eks. farve, materiale, hældning af tagkonstruktion, bebyggelsens højde, blankhed og lignende. Hvis etablering af anlægget er i strid med nogle af reglerne, skal I søge kommunen om dispensation.</a:t>
            </a:r>
          </a:p>
          <a:p>
            <a:r>
              <a:rPr lang="da-DK" dirty="0"/>
              <a:t>Flere nye lokalplaner regulere ift. solceller, </a:t>
            </a:r>
            <a:br>
              <a:rPr lang="da-DK" dirty="0"/>
            </a:br>
            <a:r>
              <a:rPr lang="da-DK" dirty="0"/>
              <a:t>det gør de ældre ikke.</a:t>
            </a:r>
          </a:p>
        </p:txBody>
      </p:sp>
    </p:spTree>
    <p:extLst>
      <p:ext uri="{BB962C8B-B14F-4D97-AF65-F5344CB8AC3E}">
        <p14:creationId xmlns:p14="http://schemas.microsoft.com/office/powerpoint/2010/main" val="1487455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91E7F3BA-34AF-4EFF-B412-95BC29CD5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725" y="4614527"/>
            <a:ext cx="11674549" cy="215840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A8F80DD-E7D0-4B70-8F3F-6C39A702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Solceller der altid skal søges om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F41F9A-25F3-4573-B6D1-65B6B120C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da-DK" sz="2400" dirty="0"/>
              <a:t>Hvis I ønsker solceller på en fredet eller bevaringsværdig bygning</a:t>
            </a:r>
          </a:p>
          <a:p>
            <a:r>
              <a:rPr lang="da-DK" sz="2400" dirty="0"/>
              <a:t>Hvis I ønsker at opsætte solceller inden for Beskyttelseslinjer jf. Naturbeskyttelsesloven §15 -19</a:t>
            </a:r>
          </a:p>
          <a:p>
            <a:r>
              <a:rPr lang="da-DK" sz="2400" dirty="0"/>
              <a:t>Opsætning af solcelle- eller solfangeranlæg på jorden anses for et teknisk anlæg, og dette kræver en byggetilladelse.</a:t>
            </a:r>
          </a:p>
          <a:p>
            <a:r>
              <a:rPr lang="da-DK" sz="2400" dirty="0"/>
              <a:t>Opsætning af solceller på en erhvervsbygning og andre bygninger der ikke har en byggeret jf. BR18 og som ikke er omfattet af en lokalplan der regulere dette.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7216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E3446-5684-473E-824C-4D077BFF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Solcellerne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D7E5C-8006-4AC3-96B9-AABA96178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Solcellerne ikke bør give anledning til generende refleksioner for dine/jeres naboer og andre omkringboende.</a:t>
            </a:r>
          </a:p>
          <a:p>
            <a:r>
              <a:rPr lang="da-DK" dirty="0"/>
              <a:t>I skal informere kommunens </a:t>
            </a:r>
            <a:br>
              <a:rPr lang="da-DK" dirty="0"/>
            </a:br>
            <a:r>
              <a:rPr lang="da-DK" dirty="0"/>
              <a:t>BBR-afdeling om, at I har </a:t>
            </a:r>
            <a:br>
              <a:rPr lang="da-DK" dirty="0"/>
            </a:br>
            <a:r>
              <a:rPr lang="da-DK" dirty="0"/>
              <a:t>monteret et solcelleanlæg, </a:t>
            </a:r>
            <a:br>
              <a:rPr lang="da-DK" dirty="0"/>
            </a:br>
            <a:r>
              <a:rPr lang="da-DK" dirty="0"/>
              <a:t>dets placering og størrelse.</a:t>
            </a:r>
          </a:p>
        </p:txBody>
      </p:sp>
      <p:pic>
        <p:nvPicPr>
          <p:cNvPr id="5124" name="Picture 4" descr="Solceller: Alt Du Skal Vide I 2022 Samt Pris [Komplet Guide] | Hjemsted">
            <a:extLst>
              <a:ext uri="{FF2B5EF4-FFF2-40B4-BE49-F238E27FC236}">
                <a16:creationId xmlns:a16="http://schemas.microsoft.com/office/drawing/2014/main" id="{7115D3E8-597B-427F-8124-E7BED3E92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65" y="2668772"/>
            <a:ext cx="6081196" cy="40510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817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E3446-5684-473E-824C-4D077BFF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Gældende Planlov og praksis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D7E5C-8006-4AC3-96B9-AABA96178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Gældende lov: Forbud mod anlæg i kystnærhedszonen, men planlægningsmæssig eller funktionel begrundelse.</a:t>
            </a:r>
          </a:p>
          <a:p>
            <a:r>
              <a:rPr lang="da-DK" dirty="0"/>
              <a:t>Praksis i kystnærhedszone: Hvis vindforhold er bedre med kystnær placering end længere inde i landet er der ”funktionel begrundelse”. Der er som udgangspunkt ikke funktionel begrundelse for placering af solceller, men der kan være planmæssig begrundelse i tilknytning til vindmøller eller tekniske anlæg (f.eks. elnet).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6666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E3446-5684-473E-824C-4D077BFF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Gældende kommuneplan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D7E5C-8006-4AC3-96B9-AABA96178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99488" cy="4351338"/>
          </a:xfrm>
        </p:spPr>
        <p:txBody>
          <a:bodyPr>
            <a:normAutofit/>
          </a:bodyPr>
          <a:lstStyle/>
          <a:p>
            <a:r>
              <a:rPr lang="da-DK" dirty="0"/>
              <a:t>Udpegede områder til vindmøller, men ikke til solceller</a:t>
            </a:r>
          </a:p>
          <a:p>
            <a:r>
              <a:rPr lang="da-DK" dirty="0"/>
              <a:t>Solceller</a:t>
            </a:r>
          </a:p>
          <a:p>
            <a:pPr lvl="1"/>
            <a:r>
              <a:rPr lang="da-DK" dirty="0"/>
              <a:t>Gerne tilknytning til eksisterende erhvervsområder</a:t>
            </a:r>
          </a:p>
          <a:p>
            <a:pPr lvl="1"/>
            <a:r>
              <a:rPr lang="da-DK" dirty="0"/>
              <a:t>Randbeplantning</a:t>
            </a:r>
          </a:p>
          <a:p>
            <a:pPr lvl="1"/>
            <a:r>
              <a:rPr lang="da-DK" dirty="0"/>
              <a:t>Tilpasses omgivelserne</a:t>
            </a:r>
          </a:p>
          <a:p>
            <a:pPr lvl="1"/>
            <a:r>
              <a:rPr lang="da-DK" dirty="0"/>
              <a:t>Stiforbindelser</a:t>
            </a:r>
          </a:p>
          <a:p>
            <a:pPr lvl="1"/>
            <a:endParaRPr lang="da-DK" dirty="0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2699171-C6E6-46CF-A97A-C6B14F05F6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43" t="7336" r="6934" b="3862"/>
          <a:stretch/>
        </p:blipFill>
        <p:spPr>
          <a:xfrm>
            <a:off x="6005594" y="1327836"/>
            <a:ext cx="5199682" cy="53469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085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E3446-5684-473E-824C-4D077BFF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Gældende kommuneplan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D7E5C-8006-4AC3-96B9-AABA96178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96" y="1596326"/>
            <a:ext cx="5765370" cy="4619383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Som udgangspunkt ikke solcelleparker i landzone indenfor områder med:</a:t>
            </a:r>
          </a:p>
          <a:p>
            <a:pPr lvl="1"/>
            <a:r>
              <a:rPr lang="da-DK" dirty="0"/>
              <a:t>Kystnærhedszone</a:t>
            </a:r>
          </a:p>
          <a:p>
            <a:pPr lvl="1"/>
            <a:r>
              <a:rPr lang="da-DK" dirty="0"/>
              <a:t>Landskabsinteresser (kun beskyt er vist)</a:t>
            </a:r>
          </a:p>
          <a:p>
            <a:pPr lvl="1"/>
            <a:r>
              <a:rPr lang="da-DK" dirty="0"/>
              <a:t>Naturbeskyttelsesinteresser</a:t>
            </a:r>
          </a:p>
          <a:p>
            <a:pPr lvl="1"/>
            <a:r>
              <a:rPr lang="da-DK" dirty="0"/>
              <a:t>Fredede områder</a:t>
            </a:r>
          </a:p>
          <a:p>
            <a:pPr lvl="1"/>
            <a:r>
              <a:rPr lang="da-DK" dirty="0"/>
              <a:t>Kystforland</a:t>
            </a:r>
          </a:p>
          <a:p>
            <a:pPr lvl="1"/>
            <a:r>
              <a:rPr lang="da-DK" dirty="0"/>
              <a:t>Kirkebeskyttelsesområder og –byggelinjer</a:t>
            </a:r>
          </a:p>
          <a:p>
            <a:r>
              <a:rPr lang="da-DK" dirty="0"/>
              <a:t>Formentlig heller ikke i råstofgraveområder</a:t>
            </a:r>
          </a:p>
          <a:p>
            <a:r>
              <a:rPr lang="da-DK" dirty="0"/>
              <a:t>Grundvand? Kan miljøkrav (rengøringsmidler?) sikre grundvandet?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0FCC545-E96B-4798-8123-5D2A4B7AC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82" t="7146" r="2059" b="3542"/>
          <a:stretch/>
        </p:blipFill>
        <p:spPr>
          <a:xfrm>
            <a:off x="6342386" y="1339382"/>
            <a:ext cx="5437618" cy="53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3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E3446-5684-473E-824C-4D077BFF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Nye regler på vej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D7E5C-8006-4AC3-96B9-AABA96178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01705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Ny planlov: En minimal lempelse af landskabshensyn vedr. herregårds- og godslandskaber</a:t>
            </a:r>
          </a:p>
          <a:p>
            <a:r>
              <a:rPr lang="da-DK" dirty="0"/>
              <a:t>Aftale S, V, K og DF: Der udarbejdes en bekendtgørelse og vejledning for opstilling af store solcelleanlæg i det åbne land, herunder om de særlige regler i kystnærhedszonen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615CE61-EE9C-403F-8EC5-6717C2318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84" t="6360" r="5582" b="4368"/>
          <a:stretch/>
        </p:blipFill>
        <p:spPr>
          <a:xfrm>
            <a:off x="5641383" y="1073358"/>
            <a:ext cx="5556142" cy="561134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01340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E3446-5684-473E-824C-4D077BFF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Muligheder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D7E5C-8006-4AC3-96B9-AABA96178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23475" cy="4351338"/>
          </a:xfrm>
        </p:spPr>
        <p:txBody>
          <a:bodyPr/>
          <a:lstStyle/>
          <a:p>
            <a:r>
              <a:rPr lang="da-DK" dirty="0"/>
              <a:t>Stort behov for mere vedvarende energi</a:t>
            </a:r>
          </a:p>
          <a:p>
            <a:r>
              <a:rPr lang="da-DK" dirty="0"/>
              <a:t>Stærk </a:t>
            </a:r>
            <a:r>
              <a:rPr lang="da-DK" dirty="0" err="1"/>
              <a:t>lokalelinfrastruktur</a:t>
            </a:r>
            <a:endParaRPr lang="da-DK" dirty="0"/>
          </a:p>
          <a:p>
            <a:r>
              <a:rPr lang="da-DK" dirty="0"/>
              <a:t>Efter råstofgravning?</a:t>
            </a:r>
          </a:p>
          <a:p>
            <a:r>
              <a:rPr lang="da-DK" dirty="0"/>
              <a:t>Forventet revision af kommuneplanen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CEA244D-8B92-4D0B-9A1B-C6FB17AD8E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1" t="7344" r="6200" b="3277"/>
          <a:stretch/>
        </p:blipFill>
        <p:spPr>
          <a:xfrm>
            <a:off x="5416658" y="581186"/>
            <a:ext cx="6036590" cy="612958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0126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515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Kræver det en tilladelse af etablere solceller?</vt:lpstr>
      <vt:lpstr>Bygningsreglementets regler (BR18)</vt:lpstr>
      <vt:lpstr>Hvis der er en lokalplan, byplanvedtægt eller servitut mm. </vt:lpstr>
      <vt:lpstr>Solceller der altid skal søges om</vt:lpstr>
      <vt:lpstr>Solcellerne</vt:lpstr>
      <vt:lpstr>Gældende Planlov og praksis</vt:lpstr>
      <vt:lpstr>Gældende kommuneplan</vt:lpstr>
      <vt:lpstr>Gældende kommuneplan</vt:lpstr>
      <vt:lpstr>Nye regler på vej</vt:lpstr>
      <vt:lpstr>Muligheder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Kræver det en tilladelse af etablere solceller?</dc:title>
  <dc:creator>Christine Grindsted</dc:creator>
  <cp:lastModifiedBy>Christine Grindsted</cp:lastModifiedBy>
  <cp:revision>23</cp:revision>
  <dcterms:created xsi:type="dcterms:W3CDTF">2022-09-23T06:05:58Z</dcterms:created>
  <dcterms:modified xsi:type="dcterms:W3CDTF">2022-09-26T05:40:47Z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47ca2318-3d4d-439f-8409-29832b98fa19</vt:lpwstr>
  </property>
</Properties>
</file>