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61" r:id="rId7"/>
    <p:sldId id="262" r:id="rId8"/>
    <p:sldId id="259" r:id="rId9"/>
    <p:sldId id="263" r:id="rId10"/>
    <p:sldId id="260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EDF3"/>
    <a:srgbClr val="497736"/>
    <a:srgbClr val="1F3262"/>
    <a:srgbClr val="DF3F64"/>
    <a:srgbClr val="EB6411"/>
    <a:srgbClr val="008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8"/>
    <p:restoredTop sz="94811"/>
  </p:normalViewPr>
  <p:slideViewPr>
    <p:cSldViewPr snapToGrid="0" snapToObjects="1">
      <p:cViewPr varScale="1">
        <p:scale>
          <a:sx n="105" d="100"/>
          <a:sy n="105" d="100"/>
        </p:scale>
        <p:origin x="9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3" d="100"/>
          <a:sy n="153" d="100"/>
        </p:scale>
        <p:origin x="605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4CBA7EB0-61AB-3B43-98FE-8FB56E26F8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376D052-4BEB-9242-91BF-DD837F3D84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D69B4-B986-7041-8359-11FC713AE989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C868E66-131D-7A4C-B200-824F3BA6D9F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77D7C37-726F-2345-8639-A1A26CB786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14981-90C3-6142-A387-09F424C505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5025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8298D-04E8-E04C-A6A7-A1CD451B651C}" type="datetimeFigureOut">
              <a:rPr lang="da-DK" smtClean="0"/>
              <a:t>28-09-2022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767B3-7A4D-EF49-862A-21F07C0323B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848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bg>
      <p:bgPr>
        <a:solidFill>
          <a:srgbClr val="EDE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BAB99A2-8F21-B74E-B7B0-C61419F6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9425"/>
            <a:ext cx="10515600" cy="1325563"/>
          </a:xfrm>
        </p:spPr>
        <p:txBody>
          <a:bodyPr anchor="ctr" anchorCtr="0">
            <a:noAutofit/>
          </a:bodyPr>
          <a:lstStyle>
            <a:lvl1pPr algn="ctr">
              <a:defRPr sz="6000"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0AE99C83-DC7E-C441-8F2F-C21CA2D55D79}"/>
              </a:ext>
            </a:extLst>
          </p:cNvPr>
          <p:cNvCxnSpPr>
            <a:cxnSpLocks/>
          </p:cNvCxnSpPr>
          <p:nvPr userDrawn="1"/>
        </p:nvCxnSpPr>
        <p:spPr>
          <a:xfrm>
            <a:off x="4046080" y="5335852"/>
            <a:ext cx="4099839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1C402D59-0644-4B40-B5DB-E906794F8B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6079" y="1159552"/>
            <a:ext cx="4099839" cy="1199203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E07D1BB7-3C28-E440-819D-D63D6A216FBB}"/>
              </a:ext>
            </a:extLst>
          </p:cNvPr>
          <p:cNvSpPr/>
          <p:nvPr userDrawn="1"/>
        </p:nvSpPr>
        <p:spPr>
          <a:xfrm>
            <a:off x="175364" y="6075123"/>
            <a:ext cx="1697277" cy="529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</a:t>
            </a:r>
          </a:p>
        </p:txBody>
      </p:sp>
      <p:sp>
        <p:nvSpPr>
          <p:cNvPr id="9" name="Pladsholder til dato 2">
            <a:extLst>
              <a:ext uri="{FF2B5EF4-FFF2-40B4-BE49-F238E27FC236}">
                <a16:creationId xmlns:a16="http://schemas.microsoft.com/office/drawing/2014/main" id="{274D827E-121E-DC4A-8588-5CF458B4BC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398" y="5782283"/>
            <a:ext cx="2743200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43C56B88-89FF-CF49-9882-F33FCD5BB0B2}" type="datetime1">
              <a:rPr lang="da-DK" smtClean="0"/>
              <a:t>28-09-2022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9115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BAB99A2-8F21-B74E-B7B0-C61419F6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733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0AE99C83-DC7E-C441-8F2F-C21CA2D55D79}"/>
              </a:ext>
            </a:extLst>
          </p:cNvPr>
          <p:cNvCxnSpPr>
            <a:cxnSpLocks/>
          </p:cNvCxnSpPr>
          <p:nvPr userDrawn="1"/>
        </p:nvCxnSpPr>
        <p:spPr>
          <a:xfrm>
            <a:off x="3787220" y="2410251"/>
            <a:ext cx="4617561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>
            <a:extLst>
              <a:ext uri="{FF2B5EF4-FFF2-40B4-BE49-F238E27FC236}">
                <a16:creationId xmlns:a16="http://schemas.microsoft.com/office/drawing/2014/main" id="{1C402D59-0644-4B40-B5DB-E906794F8B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87220" y="2828649"/>
            <a:ext cx="4617561" cy="322074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DFA7C7FF-4E05-0243-BD59-1367C4E2E0CE}"/>
              </a:ext>
            </a:extLst>
          </p:cNvPr>
          <p:cNvSpPr/>
          <p:nvPr userDrawn="1"/>
        </p:nvSpPr>
        <p:spPr>
          <a:xfrm>
            <a:off x="237995" y="6049398"/>
            <a:ext cx="1584542" cy="620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</a:t>
            </a:r>
          </a:p>
        </p:txBody>
      </p:sp>
      <p:sp>
        <p:nvSpPr>
          <p:cNvPr id="7" name="Pladsholder til dato 2">
            <a:extLst>
              <a:ext uri="{FF2B5EF4-FFF2-40B4-BE49-F238E27FC236}">
                <a16:creationId xmlns:a16="http://schemas.microsoft.com/office/drawing/2014/main" id="{E7EA728A-43EA-634A-94D6-ADB3034182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A9803672-F602-7B48-B03A-728D41AFEE56}" type="datetime1">
              <a:rPr lang="da-DK" smtClean="0"/>
              <a:t>28-09-2022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4418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6B5A2-1E57-2641-ACEF-9264167F2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5207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5" name="Billede 4" descr="Et billede, der indeholder skilt&#10;&#10;Automatisk genereret beskrivelse">
            <a:extLst>
              <a:ext uri="{FF2B5EF4-FFF2-40B4-BE49-F238E27FC236}">
                <a16:creationId xmlns:a16="http://schemas.microsoft.com/office/drawing/2014/main" id="{2423A91E-7EC7-B74C-B918-7352537793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8710" y="1126971"/>
            <a:ext cx="2794580" cy="2794580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20ACB33A-3A04-0D46-8B51-7EFE1A218970}"/>
              </a:ext>
            </a:extLst>
          </p:cNvPr>
          <p:cNvCxnSpPr>
            <a:cxnSpLocks/>
          </p:cNvCxnSpPr>
          <p:nvPr userDrawn="1"/>
        </p:nvCxnSpPr>
        <p:spPr>
          <a:xfrm>
            <a:off x="3986524" y="5841796"/>
            <a:ext cx="4218953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dsholder til dato 2">
            <a:extLst>
              <a:ext uri="{FF2B5EF4-FFF2-40B4-BE49-F238E27FC236}">
                <a16:creationId xmlns:a16="http://schemas.microsoft.com/office/drawing/2014/main" id="{510D58E8-D087-D242-A8E9-5DCA406D1F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EB81CAB2-317C-4D44-BF2E-AFF96CE90E07}" type="datetime1">
              <a:rPr lang="da-DK" smtClean="0"/>
              <a:t>28-09-2022</a:t>
            </a:fld>
            <a:endParaRPr lang="da-DK" dirty="0"/>
          </a:p>
        </p:txBody>
      </p:sp>
      <p:pic>
        <p:nvPicPr>
          <p:cNvPr id="13" name="Billede 12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960860BE-3968-EE42-A557-BAE36342AE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872" y="6145846"/>
            <a:ext cx="1503798" cy="439861"/>
          </a:xfrm>
          <a:prstGeom prst="rect">
            <a:avLst/>
          </a:prstGeom>
        </p:spPr>
      </p:pic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86FD771-EAFD-9641-AA8C-A11EC4F2DD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7316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A182E-0559-484D-A0F5-4BD993E8E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801486"/>
            <a:ext cx="10515599" cy="2387600"/>
          </a:xfrm>
        </p:spPr>
        <p:txBody>
          <a:bodyPr anchor="b"/>
          <a:lstStyle>
            <a:lvl1pPr algn="ctr">
              <a:defRPr sz="6000">
                <a:solidFill>
                  <a:srgbClr val="1F3262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91439E-7569-9A4D-BD29-DD40564E5B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81285"/>
            <a:ext cx="10515600" cy="115189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DCAAF5E3-9A4B-894E-8B92-41D5C5BD3D05}"/>
              </a:ext>
            </a:extLst>
          </p:cNvPr>
          <p:cNvCxnSpPr>
            <a:cxnSpLocks/>
          </p:cNvCxnSpPr>
          <p:nvPr userDrawn="1"/>
        </p:nvCxnSpPr>
        <p:spPr>
          <a:xfrm>
            <a:off x="3787220" y="3735185"/>
            <a:ext cx="4617561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dsholder til dato 2">
            <a:extLst>
              <a:ext uri="{FF2B5EF4-FFF2-40B4-BE49-F238E27FC236}">
                <a16:creationId xmlns:a16="http://schemas.microsoft.com/office/drawing/2014/main" id="{D2CFAE45-D46A-F34D-9E13-7119FA51A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B03CF1A1-7227-654E-9197-2D3745C452D1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C40873A-C16B-E443-820F-7C1771C7E8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162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82AC7-4AC0-FA4B-9018-8BC03BD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1245"/>
            <a:ext cx="10515600" cy="1325563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30AD6A-42A5-D547-B814-74FD4766C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1745"/>
            <a:ext cx="10515600" cy="2925484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3" name="Pladsholder til dato 2">
            <a:extLst>
              <a:ext uri="{FF2B5EF4-FFF2-40B4-BE49-F238E27FC236}">
                <a16:creationId xmlns:a16="http://schemas.microsoft.com/office/drawing/2014/main" id="{D30DB159-EF07-C34B-8464-E2C0EDCA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5FB81C02-EDB0-0947-830F-AB6134A95F45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F20416-28AE-4C4F-9BBF-AC43BF8C6F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9654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82AC7-4AC0-FA4B-9018-8BC03BD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33" y="1251245"/>
            <a:ext cx="10515600" cy="1325563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30AD6A-42A5-D547-B814-74FD4766C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632" y="2711745"/>
            <a:ext cx="11029167" cy="2925484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3" name="Pladsholder til dato 2">
            <a:extLst>
              <a:ext uri="{FF2B5EF4-FFF2-40B4-BE49-F238E27FC236}">
                <a16:creationId xmlns:a16="http://schemas.microsoft.com/office/drawing/2014/main" id="{D30DB159-EF07-C34B-8464-E2C0EDCA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DC775952-A9F8-A04F-9C61-1ED88211551F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5FC6810-21CA-7947-B20E-184EAAD220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4879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4E0524F-B42F-4F46-B179-B84937124D8B}"/>
              </a:ext>
            </a:extLst>
          </p:cNvPr>
          <p:cNvSpPr/>
          <p:nvPr userDrawn="1"/>
        </p:nvSpPr>
        <p:spPr>
          <a:xfrm>
            <a:off x="337158" y="2711745"/>
            <a:ext cx="5657020" cy="292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682AC7-4AC0-FA4B-9018-8BC03BD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55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3" name="Pladsholder til dato 2">
            <a:extLst>
              <a:ext uri="{FF2B5EF4-FFF2-40B4-BE49-F238E27FC236}">
                <a16:creationId xmlns:a16="http://schemas.microsoft.com/office/drawing/2014/main" id="{D30DB159-EF07-C34B-8464-E2C0EDCA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BCAC14F1-3282-6543-A1F9-CE797ABE5114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2D9A5C2F-D098-6A46-9D9C-73BD6ECB766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176" y="3001693"/>
            <a:ext cx="5056640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E05BD482-1CB2-794C-AAD3-B2A77539D08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BB769180-A159-5E49-88EC-AB02C4125C58}"/>
              </a:ext>
            </a:extLst>
          </p:cNvPr>
          <p:cNvSpPr/>
          <p:nvPr userDrawn="1"/>
        </p:nvSpPr>
        <p:spPr>
          <a:xfrm>
            <a:off x="6249443" y="2711745"/>
            <a:ext cx="5657020" cy="292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F87FAB0D-D9E6-F945-BB87-77BD4F2D833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542461" y="3001693"/>
            <a:ext cx="5056640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987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82AC7-4AC0-FA4B-9018-8BC03BD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55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8" name="Pladsholder til dato 2">
            <a:extLst>
              <a:ext uri="{FF2B5EF4-FFF2-40B4-BE49-F238E27FC236}">
                <a16:creationId xmlns:a16="http://schemas.microsoft.com/office/drawing/2014/main" id="{175B1EE7-7E38-B54D-849C-D077EAA13B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098EAEE3-6CD4-CF48-A3DC-B43AA8527397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75181DC4-0B4E-0441-B958-39D4ACD0D54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9D7DA5B-2B06-B149-9FF0-C2656F1406A7}"/>
              </a:ext>
            </a:extLst>
          </p:cNvPr>
          <p:cNvSpPr/>
          <p:nvPr userDrawn="1"/>
        </p:nvSpPr>
        <p:spPr>
          <a:xfrm>
            <a:off x="337158" y="2711745"/>
            <a:ext cx="5657020" cy="2925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EDCD9EBE-EECA-5F44-8A5D-0D7B00DF642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176" y="3001693"/>
            <a:ext cx="5056640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06159E18-0C73-6444-816F-935E6290636B}"/>
              </a:ext>
            </a:extLst>
          </p:cNvPr>
          <p:cNvSpPr/>
          <p:nvPr userDrawn="1"/>
        </p:nvSpPr>
        <p:spPr>
          <a:xfrm>
            <a:off x="6249443" y="2711745"/>
            <a:ext cx="5657020" cy="2925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C915913-30DD-F840-9825-811C98303A4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542461" y="3001693"/>
            <a:ext cx="5056640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02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4E0524F-B42F-4F46-B179-B84937124D8B}"/>
              </a:ext>
            </a:extLst>
          </p:cNvPr>
          <p:cNvSpPr/>
          <p:nvPr userDrawn="1"/>
        </p:nvSpPr>
        <p:spPr>
          <a:xfrm>
            <a:off x="337158" y="2711745"/>
            <a:ext cx="3608442" cy="292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682AC7-4AC0-FA4B-9018-8BC03BD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55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3" name="Pladsholder til dato 2">
            <a:extLst>
              <a:ext uri="{FF2B5EF4-FFF2-40B4-BE49-F238E27FC236}">
                <a16:creationId xmlns:a16="http://schemas.microsoft.com/office/drawing/2014/main" id="{D30DB159-EF07-C34B-8464-E2C0EDCA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D064B331-319C-FA45-8195-18A201A3B903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2D9A5C2F-D098-6A46-9D9C-73BD6ECB766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176" y="3001693"/>
            <a:ext cx="2991424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E05BD482-1CB2-794C-AAD3-B2A77539D08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8A64221-266C-B741-BFA8-6E13E3852F86}"/>
              </a:ext>
            </a:extLst>
          </p:cNvPr>
          <p:cNvSpPr/>
          <p:nvPr userDrawn="1"/>
        </p:nvSpPr>
        <p:spPr>
          <a:xfrm>
            <a:off x="8271558" y="2711745"/>
            <a:ext cx="3608442" cy="292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69959CD5-3129-884C-832E-C4C1BA39C85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564576" y="3001693"/>
            <a:ext cx="2991424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EE39AA-BED4-E04A-9D03-28AA45841128}"/>
              </a:ext>
            </a:extLst>
          </p:cNvPr>
          <p:cNvSpPr/>
          <p:nvPr userDrawn="1"/>
        </p:nvSpPr>
        <p:spPr>
          <a:xfrm>
            <a:off x="4304358" y="2711745"/>
            <a:ext cx="3608442" cy="292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64E0A0BC-723A-8B41-9741-45EEF6EC5DA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97376" y="3001693"/>
            <a:ext cx="2991424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1179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4E0524F-B42F-4F46-B179-B84937124D8B}"/>
              </a:ext>
            </a:extLst>
          </p:cNvPr>
          <p:cNvSpPr/>
          <p:nvPr userDrawn="1"/>
        </p:nvSpPr>
        <p:spPr>
          <a:xfrm>
            <a:off x="337158" y="2711745"/>
            <a:ext cx="3608442" cy="2925484"/>
          </a:xfrm>
          <a:prstGeom prst="rect">
            <a:avLst/>
          </a:prstGeom>
          <a:solidFill>
            <a:srgbClr val="4977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682AC7-4AC0-FA4B-9018-8BC03BD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55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13" name="Pladsholder til dato 2">
            <a:extLst>
              <a:ext uri="{FF2B5EF4-FFF2-40B4-BE49-F238E27FC236}">
                <a16:creationId xmlns:a16="http://schemas.microsoft.com/office/drawing/2014/main" id="{D30DB159-EF07-C34B-8464-E2C0EDCA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0E18FF7F-57AD-7442-99D1-E8924A8D8EE6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2D9A5C2F-D098-6A46-9D9C-73BD6ECB766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176" y="3001693"/>
            <a:ext cx="2991424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E05BD482-1CB2-794C-AAD3-B2A77539D08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8A64221-266C-B741-BFA8-6E13E3852F86}"/>
              </a:ext>
            </a:extLst>
          </p:cNvPr>
          <p:cNvSpPr/>
          <p:nvPr userDrawn="1"/>
        </p:nvSpPr>
        <p:spPr>
          <a:xfrm>
            <a:off x="8271558" y="2711745"/>
            <a:ext cx="3608442" cy="2925484"/>
          </a:xfrm>
          <a:prstGeom prst="rect">
            <a:avLst/>
          </a:prstGeom>
          <a:solidFill>
            <a:srgbClr val="008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69959CD5-3129-884C-832E-C4C1BA39C85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564576" y="3001693"/>
            <a:ext cx="2991424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EE39AA-BED4-E04A-9D03-28AA45841128}"/>
              </a:ext>
            </a:extLst>
          </p:cNvPr>
          <p:cNvSpPr/>
          <p:nvPr userDrawn="1"/>
        </p:nvSpPr>
        <p:spPr>
          <a:xfrm>
            <a:off x="4304358" y="2711745"/>
            <a:ext cx="3608442" cy="2925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64E0A0BC-723A-8B41-9741-45EEF6EC5DA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97376" y="3001693"/>
            <a:ext cx="2991424" cy="23455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225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>
            <a:extLst>
              <a:ext uri="{FF2B5EF4-FFF2-40B4-BE49-F238E27FC236}">
                <a16:creationId xmlns:a16="http://schemas.microsoft.com/office/drawing/2014/main" id="{63E2E4CB-896E-3244-9AE3-429C778E9488}"/>
              </a:ext>
            </a:extLst>
          </p:cNvPr>
          <p:cNvSpPr/>
          <p:nvPr userDrawn="1"/>
        </p:nvSpPr>
        <p:spPr>
          <a:xfrm>
            <a:off x="6249443" y="1297723"/>
            <a:ext cx="5657020" cy="45940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6095B60F-F7AA-D64C-BAC9-B2EA32EB65B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608190" y="1574276"/>
            <a:ext cx="5012610" cy="402752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A3128B9F-C540-EF4D-91DA-5154D73B2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498"/>
            <a:ext cx="10515600" cy="669837"/>
          </a:xfrm>
        </p:spPr>
        <p:txBody>
          <a:bodyPr anchor="t" anchorCtr="0">
            <a:normAutofit/>
          </a:bodyPr>
          <a:lstStyle>
            <a:lvl1pPr algn="ctr">
              <a:defRPr sz="3200"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A51D6E8E-B8BE-6B46-9627-076ADAD543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1F2C16AD-306E-8242-B1B1-383FDD8F4DE4}"/>
              </a:ext>
            </a:extLst>
          </p:cNvPr>
          <p:cNvSpPr/>
          <p:nvPr userDrawn="1"/>
        </p:nvSpPr>
        <p:spPr>
          <a:xfrm>
            <a:off x="337158" y="3715200"/>
            <a:ext cx="5657020" cy="21765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347AF347-6B54-604F-84F3-52C922320CC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0176" y="4003200"/>
            <a:ext cx="5056640" cy="16183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E6A85010-6475-634D-B046-25F7AFAEA258}"/>
              </a:ext>
            </a:extLst>
          </p:cNvPr>
          <p:cNvSpPr/>
          <p:nvPr userDrawn="1"/>
        </p:nvSpPr>
        <p:spPr>
          <a:xfrm>
            <a:off x="337158" y="1303348"/>
            <a:ext cx="5657020" cy="21256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2418E4C9-A296-DA4C-AB3F-4F9E05B4129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0176" y="1533600"/>
            <a:ext cx="5056640" cy="16183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8041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">
            <a:extLst>
              <a:ext uri="{FF2B5EF4-FFF2-40B4-BE49-F238E27FC236}">
                <a16:creationId xmlns:a16="http://schemas.microsoft.com/office/drawing/2014/main" id="{A3128B9F-C540-EF4D-91DA-5154D73B2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498"/>
            <a:ext cx="10515600" cy="669837"/>
          </a:xfrm>
        </p:spPr>
        <p:txBody>
          <a:bodyPr anchor="t" anchorCtr="0">
            <a:normAutofit/>
          </a:bodyPr>
          <a:lstStyle>
            <a:lvl1pPr algn="ctr">
              <a:defRPr sz="3200">
                <a:solidFill>
                  <a:srgbClr val="1F3262"/>
                </a:solidFill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11EA9351-068E-C94A-9DCD-EEE965B81AC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D92A57B-F812-E945-98A6-309EE6ADE36F}"/>
              </a:ext>
            </a:extLst>
          </p:cNvPr>
          <p:cNvSpPr/>
          <p:nvPr userDrawn="1"/>
        </p:nvSpPr>
        <p:spPr>
          <a:xfrm>
            <a:off x="6249443" y="1297723"/>
            <a:ext cx="5657020" cy="45940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9C11AAC7-DD6B-E94F-86DD-CCC90E101D1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608190" y="1574276"/>
            <a:ext cx="5012610" cy="402752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58BCCB49-EEC2-DF42-82C7-AC87E0975335}"/>
              </a:ext>
            </a:extLst>
          </p:cNvPr>
          <p:cNvSpPr/>
          <p:nvPr userDrawn="1"/>
        </p:nvSpPr>
        <p:spPr>
          <a:xfrm>
            <a:off x="337158" y="3715200"/>
            <a:ext cx="5657020" cy="2176552"/>
          </a:xfrm>
          <a:prstGeom prst="rect">
            <a:avLst/>
          </a:prstGeom>
          <a:solidFill>
            <a:srgbClr val="DF3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7" name="Pladsholder til indhold 2">
            <a:extLst>
              <a:ext uri="{FF2B5EF4-FFF2-40B4-BE49-F238E27FC236}">
                <a16:creationId xmlns:a16="http://schemas.microsoft.com/office/drawing/2014/main" id="{444F9F26-F6E1-2844-B63E-8E81143EE8B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0176" y="4003200"/>
            <a:ext cx="5056640" cy="16183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21D46E8-A462-FE46-B473-87F966AB1AB3}"/>
              </a:ext>
            </a:extLst>
          </p:cNvPr>
          <p:cNvSpPr/>
          <p:nvPr userDrawn="1"/>
        </p:nvSpPr>
        <p:spPr>
          <a:xfrm>
            <a:off x="337158" y="1303348"/>
            <a:ext cx="5657020" cy="2125652"/>
          </a:xfrm>
          <a:prstGeom prst="rect">
            <a:avLst/>
          </a:prstGeom>
          <a:solidFill>
            <a:srgbClr val="EB64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9" name="Pladsholder til indhold 2">
            <a:extLst>
              <a:ext uri="{FF2B5EF4-FFF2-40B4-BE49-F238E27FC236}">
                <a16:creationId xmlns:a16="http://schemas.microsoft.com/office/drawing/2014/main" id="{044A3363-5A15-1043-AA37-891F845D291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0176" y="1533600"/>
            <a:ext cx="5056640" cy="16183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endParaRPr lang="da-DK" dirty="0"/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3838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skilt&#10;&#10;Automatisk genereret beskrivelse">
            <a:extLst>
              <a:ext uri="{FF2B5EF4-FFF2-40B4-BE49-F238E27FC236}">
                <a16:creationId xmlns:a16="http://schemas.microsoft.com/office/drawing/2014/main" id="{48030C0C-397A-964A-B2A0-4DE54E879B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16238" y="267617"/>
            <a:ext cx="8715212" cy="8715212"/>
          </a:xfrm>
          <a:prstGeom prst="rect">
            <a:avLst/>
          </a:prstGeom>
        </p:spPr>
      </p:pic>
      <p:sp>
        <p:nvSpPr>
          <p:cNvPr id="14" name="Pladsholder til dato 2">
            <a:extLst>
              <a:ext uri="{FF2B5EF4-FFF2-40B4-BE49-F238E27FC236}">
                <a16:creationId xmlns:a16="http://schemas.microsoft.com/office/drawing/2014/main" id="{5AA47BA4-891F-5B41-B262-33C458D3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9517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100" b="0" i="0"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EEBE0B76-9B96-3245-B056-2B3243FBC32D}" type="datetime1">
              <a:rPr lang="da-DK" smtClean="0"/>
              <a:t>28-09-2022</a:t>
            </a:fld>
            <a:endParaRPr lang="da-DK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EDF4A94F-F5B1-D34C-A558-89461094B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16" y="1666102"/>
            <a:ext cx="5578312" cy="3784444"/>
          </a:xfrm>
        </p:spPr>
        <p:txBody>
          <a:bodyPr>
            <a:normAutofit/>
          </a:bodyPr>
          <a:lstStyle>
            <a:lvl1pPr>
              <a:defRPr sz="5000"/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415B5119-0CC5-F142-A979-2F93F1899E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551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E2F147A-C9B1-0845-8073-0C4FB3C9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72" y="365125"/>
            <a:ext cx="115902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9C5281-1BEC-B942-A498-9C9462B54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871" y="1825625"/>
            <a:ext cx="11590255" cy="396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2043CF1D-A049-BE47-878D-499058074C5D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00872" y="6152109"/>
            <a:ext cx="1503798" cy="439861"/>
          </a:xfrm>
          <a:prstGeom prst="rect">
            <a:avLst/>
          </a:prstGeom>
        </p:spPr>
      </p:pic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BC531F9-87A4-3E48-A14F-FA453E1EC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7926" y="6299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tx1"/>
                </a:solidFill>
                <a:latin typeface="RyuGothic UltraLight" panose="020B0904000000000000" pitchFamily="34" charset="-127"/>
                <a:ea typeface="RyuGothic UltraLight" panose="020B0904000000000000" pitchFamily="34" charset="-127"/>
              </a:defRPr>
            </a:lvl1pPr>
          </a:lstStyle>
          <a:p>
            <a:fld id="{C84846C6-66FB-FC49-8CFA-A52D758D610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815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7" r:id="rId3"/>
    <p:sldLayoutId id="2147483649" r:id="rId4"/>
    <p:sldLayoutId id="2147483650" r:id="rId5"/>
    <p:sldLayoutId id="2147483659" r:id="rId6"/>
    <p:sldLayoutId id="2147483660" r:id="rId7"/>
    <p:sldLayoutId id="2147483662" r:id="rId8"/>
    <p:sldLayoutId id="2147483664" r:id="rId9"/>
    <p:sldLayoutId id="2147483665" r:id="rId10"/>
    <p:sldLayoutId id="2147483661" r:id="rId11"/>
    <p:sldLayoutId id="2147483663" r:id="rId12"/>
    <p:sldLayoutId id="2147483655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1"/>
          </a:solidFill>
          <a:latin typeface="RyuGothic ExtraBold" panose="020B0904000000000000" pitchFamily="34" charset="-12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Tx/>
        <a:buBlip>
          <a:blip r:embed="rId16"/>
        </a:buBlip>
        <a:defRPr sz="2800" kern="1200" baseline="0">
          <a:solidFill>
            <a:schemeClr val="tx1"/>
          </a:solidFill>
          <a:latin typeface="RyuGothic" panose="020B0904000000000000" pitchFamily="34" charset="-12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6"/>
        </a:buBlip>
        <a:defRPr sz="2400" kern="1200" baseline="0">
          <a:solidFill>
            <a:schemeClr val="tx1"/>
          </a:solidFill>
          <a:latin typeface="RyuGothic" panose="020B0904000000000000" pitchFamily="34" charset="-12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6"/>
        </a:buBlip>
        <a:defRPr sz="2000" kern="1200" baseline="0">
          <a:solidFill>
            <a:schemeClr val="tx1"/>
          </a:solidFill>
          <a:latin typeface="RyuGothic" panose="020B0904000000000000" pitchFamily="34" charset="-12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6"/>
        </a:buBlip>
        <a:defRPr sz="1800" kern="1200" baseline="0">
          <a:solidFill>
            <a:schemeClr val="tx1"/>
          </a:solidFill>
          <a:latin typeface="RyuGothic" panose="020B0904000000000000" pitchFamily="34" charset="-12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Tx/>
        <a:buBlip>
          <a:blip r:embed="rId16"/>
        </a:buBlip>
        <a:defRPr sz="1800" kern="1200" baseline="0">
          <a:solidFill>
            <a:schemeClr val="tx1"/>
          </a:solidFill>
          <a:latin typeface="RyuGothic" panose="020B0904000000000000" pitchFamily="34" charset="-12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brochure.dk/Frederikssund-Erhverv_Gron-omstilling/WebView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brochure.dk/video/5D3226904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42A53-8CE4-1441-AC11-21316E18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800" dirty="0"/>
              <a:t>Medlemsarrangement om solcelleanlæg</a:t>
            </a:r>
          </a:p>
        </p:txBody>
      </p:sp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C73D74A0-0E37-324D-8D1E-31E0D105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z="1600" dirty="0"/>
              <a:t>27-09-2022</a:t>
            </a:r>
          </a:p>
        </p:txBody>
      </p:sp>
    </p:spTree>
    <p:extLst>
      <p:ext uri="{BB962C8B-B14F-4D97-AF65-F5344CB8AC3E}">
        <p14:creationId xmlns:p14="http://schemas.microsoft.com/office/powerpoint/2010/main" val="425583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C563B-EFF9-0042-977A-D9208D21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29" y="395174"/>
            <a:ext cx="10515600" cy="1325563"/>
          </a:xfrm>
        </p:spPr>
        <p:txBody>
          <a:bodyPr/>
          <a:lstStyle/>
          <a:p>
            <a:r>
              <a:rPr lang="da-DK" dirty="0">
                <a:solidFill>
                  <a:srgbClr val="497736"/>
                </a:solidFill>
              </a:rPr>
              <a:t>Program for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6F212B-1E79-A940-87D0-6348501CE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229" y="1622856"/>
            <a:ext cx="10725681" cy="425683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da-DK" sz="2400" b="1" dirty="0">
                <a:latin typeface="Corbel" panose="020B0503020204020204" pitchFamily="34" charset="0"/>
              </a:rPr>
              <a:t>Tanker og visioner for energifællesskaber i Frederikssund Kommune </a:t>
            </a:r>
            <a:br>
              <a:rPr lang="da-DK" sz="2400" dirty="0">
                <a:latin typeface="Corbel" panose="020B0503020204020204" pitchFamily="34" charset="0"/>
              </a:rPr>
            </a:br>
            <a:r>
              <a:rPr lang="da-DK" sz="1800" dirty="0">
                <a:latin typeface="Corbel" panose="020B0503020204020204" pitchFamily="34" charset="0"/>
              </a:rPr>
              <a:t>v. direktør Peter Bo Andersen, Frederikssund Erhverv</a:t>
            </a:r>
            <a:endParaRPr lang="da-DK" sz="2400" dirty="0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2400" b="1" dirty="0">
                <a:latin typeface="Corbel" panose="020B0503020204020204" pitchFamily="34" charset="0"/>
              </a:rPr>
              <a:t>Hansen Flødeis’ solcelleprojekt – overvejelser og erfaringer</a:t>
            </a:r>
            <a:br>
              <a:rPr lang="da-DK" sz="2400" dirty="0">
                <a:latin typeface="Corbel" panose="020B0503020204020204" pitchFamily="34" charset="0"/>
              </a:rPr>
            </a:br>
            <a:r>
              <a:rPr lang="da-DK" sz="1800" dirty="0">
                <a:latin typeface="Corbel" panose="020B0503020204020204" pitchFamily="34" charset="0"/>
              </a:rPr>
              <a:t>v. administrerende direktør Rasmus Eibye, Hansens Flødeis</a:t>
            </a:r>
            <a:endParaRPr lang="da-DK" sz="2400" dirty="0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2400" b="1" dirty="0">
                <a:latin typeface="Corbel" panose="020B0503020204020204" pitchFamily="34" charset="0"/>
              </a:rPr>
              <a:t>Processen – fra idé til installation </a:t>
            </a:r>
            <a:br>
              <a:rPr lang="da-DK" sz="2400" dirty="0">
                <a:latin typeface="Corbel" panose="020B0503020204020204" pitchFamily="34" charset="0"/>
              </a:rPr>
            </a:br>
            <a:r>
              <a:rPr lang="da-DK" sz="1800" dirty="0">
                <a:latin typeface="Corbel" panose="020B0503020204020204" pitchFamily="34" charset="0"/>
              </a:rPr>
              <a:t>v. projektchef Lasse Jensen og chefkonsulent Thomas Bertram, </a:t>
            </a:r>
            <a:r>
              <a:rPr lang="da-DK" sz="1800" dirty="0" err="1">
                <a:latin typeface="Corbel" panose="020B0503020204020204" pitchFamily="34" charset="0"/>
              </a:rPr>
              <a:t>NRGreen</a:t>
            </a:r>
            <a:endParaRPr lang="da-DK" sz="2400" dirty="0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2400" b="1" dirty="0">
                <a:latin typeface="Corbel" panose="020B0503020204020204" pitchFamily="34" charset="0"/>
              </a:rPr>
              <a:t>Planlægning og tilladelser til solcelleanlæg </a:t>
            </a:r>
            <a:br>
              <a:rPr lang="da-DK" sz="2400" b="1" dirty="0">
                <a:latin typeface="Corbel" panose="020B0503020204020204" pitchFamily="34" charset="0"/>
              </a:rPr>
            </a:br>
            <a:r>
              <a:rPr lang="da-DK" sz="1800" dirty="0">
                <a:latin typeface="Corbel" panose="020B0503020204020204" pitchFamily="34" charset="0"/>
              </a:rPr>
              <a:t>v. chefkonsulent Anker Riis og byggesagsbehandler Christine Grindsted, Frederikssund Kommune</a:t>
            </a:r>
            <a:endParaRPr lang="da-DK" sz="2400" dirty="0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2400" b="1" dirty="0">
                <a:latin typeface="Corbel" panose="020B0503020204020204" pitchFamily="34" charset="0"/>
              </a:rPr>
              <a:t>Producentansvar – sådan sikres korrekt end-of-</a:t>
            </a:r>
            <a:r>
              <a:rPr lang="da-DK" sz="2400" b="1" dirty="0" err="1">
                <a:latin typeface="Corbel" panose="020B0503020204020204" pitchFamily="34" charset="0"/>
              </a:rPr>
              <a:t>life</a:t>
            </a:r>
            <a:r>
              <a:rPr lang="da-DK" sz="2400" b="1" dirty="0">
                <a:latin typeface="Corbel" panose="020B0503020204020204" pitchFamily="34" charset="0"/>
              </a:rPr>
              <a:t> cyklus for solceller </a:t>
            </a:r>
            <a:br>
              <a:rPr lang="da-DK" sz="2400" dirty="0">
                <a:latin typeface="Corbel" panose="020B0503020204020204" pitchFamily="34" charset="0"/>
              </a:rPr>
            </a:br>
            <a:r>
              <a:rPr lang="da-DK" sz="1800" dirty="0">
                <a:latin typeface="Corbel" panose="020B0503020204020204" pitchFamily="34" charset="0"/>
              </a:rPr>
              <a:t>v. administrerende direktør Morten Harboe-Jepsen, </a:t>
            </a:r>
            <a:r>
              <a:rPr lang="da-DK" sz="1800" dirty="0" err="1">
                <a:latin typeface="Corbel" panose="020B0503020204020204" pitchFamily="34" charset="0"/>
              </a:rPr>
              <a:t>Elretur</a:t>
            </a:r>
            <a:endParaRPr lang="da-DK" sz="2400" dirty="0">
              <a:latin typeface="Corbel" panose="020B0503020204020204" pitchFamily="34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DB42E8-46A1-BE42-A66A-0ECA9CFD0C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DBD850D6-A684-D345-9503-AA60373DA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z="1200" dirty="0"/>
              <a:t>27-09-2022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9743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C563B-EFF9-0042-977A-D9208D21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29" y="395174"/>
            <a:ext cx="10515600" cy="1325563"/>
          </a:xfrm>
        </p:spPr>
        <p:txBody>
          <a:bodyPr/>
          <a:lstStyle/>
          <a:p>
            <a:r>
              <a:rPr lang="da-DK" dirty="0">
                <a:solidFill>
                  <a:srgbClr val="497736"/>
                </a:solidFill>
              </a:rPr>
              <a:t>”A trip </a:t>
            </a:r>
            <a:r>
              <a:rPr lang="da-DK" dirty="0" err="1">
                <a:solidFill>
                  <a:srgbClr val="497736"/>
                </a:solidFill>
              </a:rPr>
              <a:t>down</a:t>
            </a:r>
            <a:r>
              <a:rPr lang="da-DK" dirty="0">
                <a:solidFill>
                  <a:srgbClr val="497736"/>
                </a:solidFill>
              </a:rPr>
              <a:t> </a:t>
            </a:r>
            <a:r>
              <a:rPr lang="da-DK" dirty="0" err="1">
                <a:solidFill>
                  <a:srgbClr val="497736"/>
                </a:solidFill>
              </a:rPr>
              <a:t>memory</a:t>
            </a:r>
            <a:r>
              <a:rPr lang="da-DK" dirty="0">
                <a:solidFill>
                  <a:srgbClr val="497736"/>
                </a:solidFill>
              </a:rPr>
              <a:t> </a:t>
            </a:r>
            <a:r>
              <a:rPr lang="da-DK" dirty="0" err="1">
                <a:solidFill>
                  <a:srgbClr val="497736"/>
                </a:solidFill>
              </a:rPr>
              <a:t>lane</a:t>
            </a:r>
            <a:r>
              <a:rPr lang="da-DK" dirty="0">
                <a:solidFill>
                  <a:srgbClr val="497736"/>
                </a:solidFill>
              </a:rPr>
              <a:t>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6F212B-1E79-A940-87D0-6348501CE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229" y="1681848"/>
            <a:ext cx="10725681" cy="4256831"/>
          </a:xfrm>
        </p:spPr>
        <p:txBody>
          <a:bodyPr>
            <a:normAutofit/>
          </a:bodyPr>
          <a:lstStyle/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2009-2014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Copenhagen </a:t>
            </a:r>
            <a:r>
              <a:rPr lang="da-DK" sz="2000" b="1" dirty="0" err="1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Cleantech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Cluster</a:t>
            </a: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2012-2013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EUDP – energiforsyning i Vinge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2010-2015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Frederikssund Udvikling ApS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2011-2013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Etablering af vindmøller i Frederikssund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2012		</a:t>
            </a:r>
            <a:r>
              <a:rPr lang="da-DK" sz="2000" b="1" dirty="0" err="1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Topsil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rykker til Vinge – energibehov og overskudsvarme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2012-2014 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Mountain Top fravælger Vinge pga. usikker energi- og varmeforsyning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2015-2016 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Symbiose Frederikssund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2016-2019 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Bæredygtig Bundlinje 1 &amp; 2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2021-?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Det Strategiske Klimapartnerskab</a:t>
            </a:r>
            <a:endParaRPr lang="da-DK" sz="2000" b="1" dirty="0">
              <a:solidFill>
                <a:srgbClr val="1F326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fontAlgn="base"/>
            <a:r>
              <a:rPr lang="da-DK" sz="20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24/2 2022	</a:t>
            </a:r>
            <a:r>
              <a:rPr lang="da-DK" sz="2000" b="1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Invasion i Ukraine</a:t>
            </a:r>
            <a:endParaRPr lang="da-DK" sz="2000" b="1" dirty="0">
              <a:solidFill>
                <a:srgbClr val="1F326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DB42E8-46A1-BE42-A66A-0ECA9CFD0C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4" name="Pladsholder til dato 7">
            <a:extLst>
              <a:ext uri="{FF2B5EF4-FFF2-40B4-BE49-F238E27FC236}">
                <a16:creationId xmlns:a16="http://schemas.microsoft.com/office/drawing/2014/main" id="{2F9AA7AD-819B-03AC-5904-4269255D2143}"/>
              </a:ext>
            </a:extLst>
          </p:cNvPr>
          <p:cNvSpPr txBox="1">
            <a:spLocks/>
          </p:cNvSpPr>
          <p:nvPr/>
        </p:nvSpPr>
        <p:spPr>
          <a:xfrm>
            <a:off x="4720141" y="38230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da-DK"/>
            </a:defPPr>
            <a:lvl1pPr marL="0" algn="ctr" defTabSz="914400" rtl="0" eaLnBrk="1" latinLnBrk="0" hangingPunct="1">
              <a:defRPr sz="1100" b="0" i="0" kern="1200">
                <a:solidFill>
                  <a:schemeClr val="tx1"/>
                </a:solidFill>
                <a:latin typeface="RyuGothic UltraLight" panose="020B0904000000000000" pitchFamily="34" charset="-127"/>
                <a:ea typeface="RyuGothic UltraLight" panose="020B0904000000000000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/>
              <a:t>27-09-2022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11449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C563B-EFF9-0042-977A-D9208D21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29" y="395174"/>
            <a:ext cx="10515600" cy="1325563"/>
          </a:xfrm>
        </p:spPr>
        <p:txBody>
          <a:bodyPr/>
          <a:lstStyle/>
          <a:p>
            <a:r>
              <a:rPr lang="da-DK" dirty="0">
                <a:solidFill>
                  <a:srgbClr val="497736"/>
                </a:solidFill>
              </a:rPr>
              <a:t>Energifællesskaber – tanker og visioner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6F212B-1E79-A940-87D0-6348501CE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229" y="1881944"/>
            <a:ext cx="10725681" cy="4256831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da-DK" sz="2400" dirty="0">
                <a:solidFill>
                  <a:srgbClr val="1F3262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</a:t>
            </a:r>
            <a:r>
              <a:rPr lang="da-DK" sz="24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erdens energisituation rammer vores erhvervsliv hårdt</a:t>
            </a:r>
          </a:p>
          <a:p>
            <a:pPr fontAlgn="base">
              <a:lnSpc>
                <a:spcPct val="150000"/>
              </a:lnSpc>
            </a:pPr>
            <a:r>
              <a:rPr lang="da-DK" sz="24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EnergiPartnerskab Frederikssund og visionerne</a:t>
            </a:r>
          </a:p>
          <a:p>
            <a:pPr fontAlgn="base">
              <a:lnSpc>
                <a:spcPct val="150000"/>
              </a:lnSpc>
            </a:pPr>
            <a:r>
              <a:rPr lang="da-DK" sz="24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Lokale energifællesskaber – Slangerup og Lyngerup</a:t>
            </a:r>
          </a:p>
          <a:p>
            <a:pPr fontAlgn="base">
              <a:lnSpc>
                <a:spcPct val="150000"/>
              </a:lnSpc>
            </a:pPr>
            <a:r>
              <a:rPr lang="da-DK" sz="24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Et fælles Energi- og Klimakonsortium?</a:t>
            </a:r>
          </a:p>
          <a:p>
            <a:pPr fontAlgn="base">
              <a:lnSpc>
                <a:spcPct val="150000"/>
              </a:lnSpc>
            </a:pPr>
            <a:r>
              <a:rPr lang="da-DK" sz="2400" dirty="0">
                <a:solidFill>
                  <a:srgbClr val="1F3262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De næste skridt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DB42E8-46A1-BE42-A66A-0ECA9CFD0C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4" name="Pladsholder til dato 7">
            <a:extLst>
              <a:ext uri="{FF2B5EF4-FFF2-40B4-BE49-F238E27FC236}">
                <a16:creationId xmlns:a16="http://schemas.microsoft.com/office/drawing/2014/main" id="{2F9AA7AD-819B-03AC-5904-4269255D2143}"/>
              </a:ext>
            </a:extLst>
          </p:cNvPr>
          <p:cNvSpPr txBox="1">
            <a:spLocks/>
          </p:cNvSpPr>
          <p:nvPr/>
        </p:nvSpPr>
        <p:spPr>
          <a:xfrm>
            <a:off x="4720141" y="38230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da-DK"/>
            </a:defPPr>
            <a:lvl1pPr marL="0" algn="ctr" defTabSz="914400" rtl="0" eaLnBrk="1" latinLnBrk="0" hangingPunct="1">
              <a:defRPr sz="1100" b="0" i="0" kern="1200">
                <a:solidFill>
                  <a:schemeClr val="tx1"/>
                </a:solidFill>
                <a:latin typeface="RyuGothic UltraLight" panose="020B0904000000000000" pitchFamily="34" charset="-127"/>
                <a:ea typeface="RyuGothic UltraLight" panose="020B0904000000000000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/>
              <a:t>27-09-2022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836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B309F-9FCE-554E-AAA2-A6FDABF3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08" y="344161"/>
            <a:ext cx="10515600" cy="669837"/>
          </a:xfrm>
        </p:spPr>
        <p:txBody>
          <a:bodyPr>
            <a:normAutofit/>
          </a:bodyPr>
          <a:lstStyle/>
          <a:p>
            <a:pPr algn="l"/>
            <a:r>
              <a:rPr lang="da-DK" sz="4000" dirty="0">
                <a:solidFill>
                  <a:srgbClr val="497736"/>
                </a:solidFill>
              </a:rPr>
              <a:t>Vi har udgivet ny ”</a:t>
            </a:r>
            <a:r>
              <a:rPr lang="da-DK" sz="4000" dirty="0" err="1">
                <a:solidFill>
                  <a:srgbClr val="497736"/>
                </a:solidFill>
              </a:rPr>
              <a:t>greenpaper</a:t>
            </a:r>
            <a:r>
              <a:rPr lang="da-DK" sz="4000" dirty="0">
                <a:solidFill>
                  <a:srgbClr val="497736"/>
                </a:solidFill>
              </a:rPr>
              <a:t>”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996F6524-0084-E942-B790-7A1EBB26388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DFA18EA-A934-B64D-B5FB-05F3E42C686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22021" y="3996306"/>
            <a:ext cx="5318340" cy="1618355"/>
          </a:xfrm>
        </p:spPr>
        <p:txBody>
          <a:bodyPr numCol="1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da-DK" sz="1700" b="1" i="1" dirty="0">
                <a:solidFill>
                  <a:schemeClr val="bg1"/>
                </a:solidFill>
                <a:latin typeface="Corbel" panose="020B0503020204020204" pitchFamily="34" charset="0"/>
              </a:rPr>
              <a:t>Cases fra 4 medlemsvirksomheder.</a:t>
            </a:r>
          </a:p>
          <a:p>
            <a:pPr>
              <a:lnSpc>
                <a:spcPct val="100000"/>
              </a:lnSpc>
            </a:pPr>
            <a: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  <a:t>Tak til: KAELS, </a:t>
            </a:r>
            <a:r>
              <a:rPr lang="da-DK" sz="2000" b="1" dirty="0" err="1">
                <a:solidFill>
                  <a:schemeClr val="bg1"/>
                </a:solidFill>
                <a:latin typeface="Corbel" panose="020B0503020204020204" pitchFamily="34" charset="0"/>
              </a:rPr>
              <a:t>Koatek</a:t>
            </a:r>
            <a: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  <a:t>, </a:t>
            </a:r>
            <a:b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  <a:t>Anlægsgartner Gottlieb </a:t>
            </a:r>
            <a:b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  <a:t>og Hansens Flødeis!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9E6AF28-660A-8B41-B98E-96EAC8762C7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22021" y="1530325"/>
            <a:ext cx="5318340" cy="1618355"/>
          </a:xfrm>
        </p:spPr>
        <p:txBody>
          <a:bodyPr anchor="ctr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da-DK" sz="2000" b="1" i="1" dirty="0">
                <a:solidFill>
                  <a:schemeClr val="bg1"/>
                </a:solidFill>
                <a:latin typeface="Corbel" panose="020B0503020204020204" pitchFamily="34" charset="0"/>
              </a:rPr>
              <a:t>Digital brochure, der skal inspirere.</a:t>
            </a:r>
          </a:p>
          <a:p>
            <a:pPr>
              <a:lnSpc>
                <a:spcPct val="110000"/>
              </a:lnSpc>
            </a:pPr>
            <a:r>
              <a:rPr lang="da-DK" sz="2000" b="1" dirty="0">
                <a:solidFill>
                  <a:schemeClr val="bg1"/>
                </a:solidFill>
                <a:latin typeface="Corbel" panose="020B0503020204020204" pitchFamily="34" charset="0"/>
              </a:rPr>
              <a:t>Læs om: Grøn strategi, grønt regnskab, bæredygtighedskommunikation, erhvervsaffald og Grøn Kickstart.  </a:t>
            </a:r>
          </a:p>
        </p:txBody>
      </p:sp>
      <p:pic>
        <p:nvPicPr>
          <p:cNvPr id="14" name="Pladsholder til indhold 13" descr="Et billede, der indeholder tekst, person, indendørs, computer&#10;&#10;Automatisk genereret beskrivelse">
            <a:extLst>
              <a:ext uri="{FF2B5EF4-FFF2-40B4-BE49-F238E27FC236}">
                <a16:creationId xmlns:a16="http://schemas.microsoft.com/office/drawing/2014/main" id="{5A71BB42-5693-B51B-C5EF-0581111E4FBB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6608763" y="1709143"/>
            <a:ext cx="5011737" cy="3758802"/>
          </a:xfrm>
        </p:spPr>
      </p:pic>
      <p:pic>
        <p:nvPicPr>
          <p:cNvPr id="16" name="Billede 15">
            <a:hlinkClick r:id="rId3"/>
            <a:extLst>
              <a:ext uri="{FF2B5EF4-FFF2-40B4-BE49-F238E27FC236}">
                <a16:creationId xmlns:a16="http://schemas.microsoft.com/office/drawing/2014/main" id="{8200B093-A10A-2E05-CE04-1D50CDE04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717" y="3085668"/>
            <a:ext cx="4458453" cy="33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13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C563B-EFF9-0042-977A-D9208D21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29" y="395174"/>
            <a:ext cx="10515600" cy="1325563"/>
          </a:xfrm>
        </p:spPr>
        <p:txBody>
          <a:bodyPr/>
          <a:lstStyle/>
          <a:p>
            <a:r>
              <a:rPr lang="da-DK" dirty="0">
                <a:solidFill>
                  <a:srgbClr val="497736"/>
                </a:solidFill>
              </a:rPr>
              <a:t>Video – Hansens Flødeis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6F212B-1E79-A940-87D0-6348501CE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229" y="1881944"/>
            <a:ext cx="10725681" cy="4256831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da-DK" sz="3200" dirty="0">
                <a:solidFill>
                  <a:srgbClr val="1F3262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  <a:hlinkClick r:id="rId2"/>
              </a:rPr>
              <a:t>https://www.sebrochure.dk/video/5D3226904</a:t>
            </a:r>
            <a:endParaRPr lang="da-DK" sz="3200" dirty="0">
              <a:solidFill>
                <a:srgbClr val="1F3262"/>
              </a:solidFill>
              <a:latin typeface="Corbel" panose="020B050302020402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150000"/>
              </a:lnSpc>
              <a:buNone/>
            </a:pPr>
            <a:endParaRPr lang="da-DK" sz="3200" dirty="0">
              <a:solidFill>
                <a:srgbClr val="1F3262"/>
              </a:solidFill>
              <a:effectLst/>
              <a:latin typeface="Corbel" panose="020B050302020402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DB42E8-46A1-BE42-A66A-0ECA9CFD0C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4" name="Pladsholder til dato 7">
            <a:extLst>
              <a:ext uri="{FF2B5EF4-FFF2-40B4-BE49-F238E27FC236}">
                <a16:creationId xmlns:a16="http://schemas.microsoft.com/office/drawing/2014/main" id="{2F9AA7AD-819B-03AC-5904-4269255D2143}"/>
              </a:ext>
            </a:extLst>
          </p:cNvPr>
          <p:cNvSpPr txBox="1">
            <a:spLocks/>
          </p:cNvSpPr>
          <p:nvPr/>
        </p:nvSpPr>
        <p:spPr>
          <a:xfrm>
            <a:off x="4720141" y="3541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da-DK"/>
            </a:defPPr>
            <a:lvl1pPr marL="0" algn="ctr" defTabSz="914400" rtl="0" eaLnBrk="1" latinLnBrk="0" hangingPunct="1">
              <a:defRPr sz="1100" b="0" i="0" kern="1200">
                <a:solidFill>
                  <a:schemeClr val="tx1"/>
                </a:solidFill>
                <a:latin typeface="RyuGothic UltraLight" panose="020B0904000000000000" pitchFamily="34" charset="-127"/>
                <a:ea typeface="RyuGothic UltraLight" panose="020B0904000000000000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/>
              <a:t>27-09-2022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3954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4C13AE0-CF4E-7D49-9F83-2626FE6D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347898"/>
            <a:ext cx="2743200" cy="365125"/>
          </a:xfrm>
        </p:spPr>
        <p:txBody>
          <a:bodyPr/>
          <a:lstStyle/>
          <a:p>
            <a:r>
              <a:rPr lang="da-DK" sz="1200" dirty="0"/>
              <a:t>27-09-2022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8E0125D-0889-9241-9C93-DA937433C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578" y="1666102"/>
            <a:ext cx="5141742" cy="3784444"/>
          </a:xfrm>
        </p:spPr>
        <p:txBody>
          <a:bodyPr>
            <a:normAutofit/>
          </a:bodyPr>
          <a:lstStyle/>
          <a:p>
            <a:r>
              <a:rPr lang="da-DK" dirty="0"/>
              <a:t>Næste oplæg:</a:t>
            </a:r>
            <a:br>
              <a:rPr lang="da-DK" dirty="0"/>
            </a:br>
            <a:r>
              <a:rPr lang="da-DK" b="1" dirty="0"/>
              <a:t>Hansens Flødeis</a:t>
            </a:r>
            <a:br>
              <a:rPr lang="da-DK" b="1" dirty="0"/>
            </a:br>
            <a:br>
              <a:rPr lang="da-DK" sz="2400" b="1" dirty="0">
                <a:latin typeface="Corbel" panose="020B0503020204020204" pitchFamily="34" charset="0"/>
              </a:rPr>
            </a:br>
            <a:r>
              <a:rPr lang="da-DK" sz="2800" b="1" i="1" dirty="0">
                <a:latin typeface="Corbel" panose="020B0503020204020204" pitchFamily="34" charset="0"/>
              </a:rPr>
              <a:t>Solcelleprojekt – overvejelser og erfaringer</a:t>
            </a:r>
            <a:br>
              <a:rPr lang="da-DK" sz="2800" i="1" dirty="0">
                <a:latin typeface="Corbel" panose="020B0503020204020204" pitchFamily="34" charset="0"/>
              </a:rPr>
            </a:br>
            <a:br>
              <a:rPr lang="da-DK" sz="2800" i="1" dirty="0">
                <a:latin typeface="Corbel" panose="020B0503020204020204" pitchFamily="34" charset="0"/>
              </a:rPr>
            </a:br>
            <a:r>
              <a:rPr lang="da-DK" sz="2000" dirty="0">
                <a:latin typeface="Corbel" panose="020B0503020204020204" pitchFamily="34" charset="0"/>
              </a:rPr>
              <a:t>v. administrerende direktør </a:t>
            </a:r>
            <a:r>
              <a:rPr lang="da-DK" sz="2000">
                <a:latin typeface="Corbel" panose="020B0503020204020204" pitchFamily="34" charset="0"/>
              </a:rPr>
              <a:t>Rasmus Eibye</a:t>
            </a:r>
            <a:endParaRPr lang="da-DK" sz="2000" b="1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FB5A71-2097-804E-9407-EE05D69B80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846C6-66FB-FC49-8CFA-A52D758D6105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1331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E PP skabelon">
      <a:dk1>
        <a:srgbClr val="1F3262"/>
      </a:dk1>
      <a:lt1>
        <a:srgbClr val="EDEDF3"/>
      </a:lt1>
      <a:dk2>
        <a:srgbClr val="497736"/>
      </a:dk2>
      <a:lt2>
        <a:srgbClr val="CCC9DA"/>
      </a:lt2>
      <a:accent1>
        <a:srgbClr val="DF3F64"/>
      </a:accent1>
      <a:accent2>
        <a:srgbClr val="EB6411"/>
      </a:accent2>
      <a:accent3>
        <a:srgbClr val="DAECEB"/>
      </a:accent3>
      <a:accent4>
        <a:srgbClr val="008D87"/>
      </a:accent4>
      <a:accent5>
        <a:srgbClr val="FAB700"/>
      </a:accent5>
      <a:accent6>
        <a:srgbClr val="FACFC7"/>
      </a:accent6>
      <a:hlink>
        <a:srgbClr val="44B1C5"/>
      </a:hlink>
      <a:folHlink>
        <a:srgbClr val="0A48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bd4ce3-8933-4895-a282-b658f6c432e2">
      <Terms xmlns="http://schemas.microsoft.com/office/infopath/2007/PartnerControls"/>
    </lcf76f155ced4ddcb4097134ff3c332f>
    <TaxCatchAll xmlns="f50daacb-e578-4c20-acd9-adaf720d9ec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A9A88533A89A4B96A5549EE39468AD" ma:contentTypeVersion="14" ma:contentTypeDescription="Opret et nyt dokument." ma:contentTypeScope="" ma:versionID="d26a7b5ebedc7e86eb05cf606c5d2c1f">
  <xsd:schema xmlns:xsd="http://www.w3.org/2001/XMLSchema" xmlns:xs="http://www.w3.org/2001/XMLSchema" xmlns:p="http://schemas.microsoft.com/office/2006/metadata/properties" xmlns:ns2="9fbd4ce3-8933-4895-a282-b658f6c432e2" xmlns:ns3="f50daacb-e578-4c20-acd9-adaf720d9ec0" targetNamespace="http://schemas.microsoft.com/office/2006/metadata/properties" ma:root="true" ma:fieldsID="1a6d4d6e1d7d0614cdf213149ca7e721" ns2:_="" ns3:_="">
    <xsd:import namespace="9fbd4ce3-8933-4895-a282-b658f6c432e2"/>
    <xsd:import namespace="f50daacb-e578-4c20-acd9-adaf720d9e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bd4ce3-8933-4895-a282-b658f6c432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ledmærker" ma:readOnly="false" ma:fieldId="{5cf76f15-5ced-4ddc-b409-7134ff3c332f}" ma:taxonomyMulti="true" ma:sspId="9b14e5c7-dea8-4e1a-aa16-4b2f2eb64a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daacb-e578-4c20-acd9-adaf720d9ec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8bbb636-5362-41ce-91dc-b31911f7cd02}" ma:internalName="TaxCatchAll" ma:showField="CatchAllData" ma:web="f50daacb-e578-4c20-acd9-adaf720d9e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EF0963-9E6B-4FF4-9009-6C3E61B4E7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BBCB2B-66B5-41A4-80B0-A4A8A486AAFE}">
  <ds:schemaRefs>
    <ds:schemaRef ds:uri="http://schemas.microsoft.com/office/2006/metadata/properties"/>
    <ds:schemaRef ds:uri="http://schemas.microsoft.com/office/infopath/2007/PartnerControls"/>
    <ds:schemaRef ds:uri="9fbd4ce3-8933-4895-a282-b658f6c432e2"/>
    <ds:schemaRef ds:uri="f50daacb-e578-4c20-acd9-adaf720d9ec0"/>
  </ds:schemaRefs>
</ds:datastoreItem>
</file>

<file path=customXml/itemProps3.xml><?xml version="1.0" encoding="utf-8"?>
<ds:datastoreItem xmlns:ds="http://schemas.openxmlformats.org/officeDocument/2006/customXml" ds:itemID="{97EDC7F7-E390-486F-9A3A-BA7F6C6E4C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bd4ce3-8933-4895-a282-b658f6c432e2"/>
    <ds:schemaRef ds:uri="f50daacb-e578-4c20-acd9-adaf720d9e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302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Corbel</vt:lpstr>
      <vt:lpstr>RyuGothic</vt:lpstr>
      <vt:lpstr>RyuGothic ExtraBold</vt:lpstr>
      <vt:lpstr>RyuGothic UltraLight</vt:lpstr>
      <vt:lpstr>Office-tema</vt:lpstr>
      <vt:lpstr>Medlemsarrangement om solcelleanlæg</vt:lpstr>
      <vt:lpstr>Program for i dag</vt:lpstr>
      <vt:lpstr>”A trip down memory lane”</vt:lpstr>
      <vt:lpstr>Energifællesskaber – tanker og visioner</vt:lpstr>
      <vt:lpstr>Vi har udgivet ny ”greenpaper”</vt:lpstr>
      <vt:lpstr>Video – Hansens Flødeis</vt:lpstr>
      <vt:lpstr>Næste oplæg: Hansens Flødeis  Solcelleprojekt – overvejelser og erfaringer  v. administrerende direktør Rasmus Eibye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Julie Panton</dc:creator>
  <cp:lastModifiedBy>Mikkel Davidsen</cp:lastModifiedBy>
  <cp:revision>55</cp:revision>
  <dcterms:created xsi:type="dcterms:W3CDTF">2020-12-11T15:13:08Z</dcterms:created>
  <dcterms:modified xsi:type="dcterms:W3CDTF">2022-09-28T10:18:24Z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0x0101003DA9A88533A89A4B96A5549EE39468AD</vt:lpwstr>
  </property>
</Properties>
</file>